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3" r:id="rId3"/>
    <p:sldMasterId id="2147483685" r:id="rId4"/>
    <p:sldMasterId id="2147483709" r:id="rId5"/>
    <p:sldMasterId id="2147483721" r:id="rId6"/>
  </p:sldMasterIdLst>
  <p:notesMasterIdLst>
    <p:notesMasterId r:id="rId17"/>
  </p:notesMasterIdLst>
  <p:sldIdLst>
    <p:sldId id="256" r:id="rId7"/>
    <p:sldId id="257" r:id="rId8"/>
    <p:sldId id="259" r:id="rId9"/>
    <p:sldId id="268" r:id="rId10"/>
    <p:sldId id="279" r:id="rId11"/>
    <p:sldId id="262" r:id="rId12"/>
    <p:sldId id="277" r:id="rId13"/>
    <p:sldId id="263" r:id="rId14"/>
    <p:sldId id="270" r:id="rId15"/>
    <p:sldId id="27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C901"/>
    <a:srgbClr val="66FFFF"/>
    <a:srgbClr val="5EEC3C"/>
    <a:srgbClr val="1D3A00"/>
    <a:srgbClr val="6C1A00"/>
    <a:srgbClr val="003296"/>
    <a:srgbClr val="E39A39"/>
    <a:srgbClr val="FE9202"/>
    <a:srgbClr val="FE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6402" autoAdjust="0"/>
  </p:normalViewPr>
  <p:slideViewPr>
    <p:cSldViewPr>
      <p:cViewPr varScale="1">
        <p:scale>
          <a:sx n="133" d="100"/>
          <a:sy n="133" d="100"/>
        </p:scale>
        <p:origin x="120" y="20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1C165-7D7D-4133-9FDA-88E2897CDD29}"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62AFC-A001-4FD7-8BAD-11A7C7BE6439}" type="slidenum">
              <a:rPr lang="en-US" smtClean="0"/>
              <a:t>‹#›</a:t>
            </a:fld>
            <a:endParaRPr lang="en-US"/>
          </a:p>
        </p:txBody>
      </p:sp>
    </p:spTree>
    <p:extLst>
      <p:ext uri="{BB962C8B-B14F-4D97-AF65-F5344CB8AC3E}">
        <p14:creationId xmlns:p14="http://schemas.microsoft.com/office/powerpoint/2010/main" val="142498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a:t>
            </a:fld>
            <a:endParaRPr lang="en-US"/>
          </a:p>
        </p:txBody>
      </p:sp>
    </p:spTree>
    <p:extLst>
      <p:ext uri="{BB962C8B-B14F-4D97-AF65-F5344CB8AC3E}">
        <p14:creationId xmlns:p14="http://schemas.microsoft.com/office/powerpoint/2010/main" val="401168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409302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8</a:t>
            </a:fld>
            <a:endParaRPr lang="en-US"/>
          </a:p>
        </p:txBody>
      </p:sp>
    </p:spTree>
    <p:extLst>
      <p:ext uri="{BB962C8B-B14F-4D97-AF65-F5344CB8AC3E}">
        <p14:creationId xmlns:p14="http://schemas.microsoft.com/office/powerpoint/2010/main" val="259463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10</a:t>
            </a:fld>
            <a:endParaRPr lang="en-US"/>
          </a:p>
        </p:txBody>
      </p:sp>
    </p:spTree>
    <p:extLst>
      <p:ext uri="{BB962C8B-B14F-4D97-AF65-F5344CB8AC3E}">
        <p14:creationId xmlns:p14="http://schemas.microsoft.com/office/powerpoint/2010/main" val="3996617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4950" y="3182570"/>
            <a:ext cx="5650085" cy="763525"/>
          </a:xfrm>
          <a:noFill/>
          <a:effectLst>
            <a:outerShdw blurRad="50800" dist="38100" dir="2700000" algn="tl" rotWithShape="0">
              <a:prstClr val="black">
                <a:alpha val="40000"/>
              </a:prstClr>
            </a:outerShdw>
          </a:effectLst>
        </p:spPr>
        <p:txBody>
          <a:bodyPr>
            <a:normAutofit/>
          </a:bodyPr>
          <a:lstStyle>
            <a:lvl1pPr algn="r">
              <a:defRPr sz="3600">
                <a:solidFill>
                  <a:srgbClr val="66FFFF"/>
                </a:solidFill>
              </a:defRPr>
            </a:lvl1pPr>
          </a:lstStyle>
          <a:p>
            <a:r>
              <a:rPr lang="en-US" dirty="0"/>
              <a:t>Click to edit Master title style</a:t>
            </a:r>
          </a:p>
        </p:txBody>
      </p:sp>
      <p:sp>
        <p:nvSpPr>
          <p:cNvPr id="3" name="Subtitle 2"/>
          <p:cNvSpPr>
            <a:spLocks noGrp="1"/>
          </p:cNvSpPr>
          <p:nvPr>
            <p:ph type="subTitle" idx="1"/>
          </p:nvPr>
        </p:nvSpPr>
        <p:spPr>
          <a:xfrm>
            <a:off x="3044950" y="3946095"/>
            <a:ext cx="5650085" cy="610820"/>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BF24FCFA-A05A-4916-95EB-816DFB957D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200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42265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1788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486790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096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99741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5582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1"/>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113635"/>
            <a:ext cx="8246070" cy="2595985"/>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88277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17868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424028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94746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8865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53988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882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21103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42831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5746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1"/>
            <a:ext cx="6108200" cy="3663766"/>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1404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963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17162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728205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829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97143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70980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551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93671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0226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065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65173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017526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6126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62769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73284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4466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0035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826001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559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77923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91565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084615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232362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7351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17563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38563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394846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16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1626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350110"/>
            <a:ext cx="8246070" cy="610820"/>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448965" y="1946648"/>
            <a:ext cx="4209330"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419045"/>
            <a:ext cx="4209330"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484051" y="1946648"/>
            <a:ext cx="4210984"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84051" y="2419045"/>
            <a:ext cx="4210984"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931473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1713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05501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93630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48414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0119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98103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0440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D700D3-FE8E-494D-B4B7-7D90C94BBEE5}"/>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783019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668829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39398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2992099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5/4/2021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134840062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archive.ics.uci.edu/ml/datasets/Auto+MPG" TargetMode="External"/><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vintagecarsmpg.herokuapp.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6590" y="3487980"/>
            <a:ext cx="4733857" cy="1374345"/>
          </a:xfrm>
        </p:spPr>
        <p:txBody>
          <a:bodyPr>
            <a:no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rPr>
              <a:t>Double the Carbs, Double the Fun, Double the Fuel</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406" b="10714"/>
          <a:stretch/>
        </p:blipFill>
        <p:spPr>
          <a:xfrm>
            <a:off x="15" y="766"/>
            <a:ext cx="9143985" cy="5141969"/>
          </a:xfrm>
          <a:prstGeom prst="rect">
            <a:avLst/>
          </a:prstGeom>
        </p:spPr>
      </p:pic>
      <p:sp>
        <p:nvSpPr>
          <p:cNvPr id="71" name="Oval 4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2211" y="147833"/>
            <a:ext cx="1515618" cy="151561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6" name="Content Placeholder 4">
            <a:extLst>
              <a:ext uri="{FF2B5EF4-FFF2-40B4-BE49-F238E27FC236}">
                <a16:creationId xmlns:a16="http://schemas.microsoft.com/office/drawing/2014/main" id="{195252D5-F61E-4A54-8E60-D12D2ABC219C}"/>
              </a:ext>
            </a:extLst>
          </p:cNvPr>
          <p:cNvPicPr>
            <a:picLocks noChangeAspect="1"/>
          </p:cNvPicPr>
          <p:nvPr/>
        </p:nvPicPr>
        <p:blipFill>
          <a:blip r:embed="rId4" cstate="print">
            <a:extLst>
              <a:ext uri="{28A0092B-C50C-407E-A947-70E740481C1C}">
                <a14:useLocalDpi xmlns:a14="http://schemas.microsoft.com/office/drawing/2010/main" val="0"/>
              </a:ext>
            </a:extLst>
          </a:blip>
          <a:srcRect t="12500" b="12500"/>
          <a:stretch/>
        </p:blipFill>
        <p:spPr>
          <a:xfrm>
            <a:off x="4285655" y="271277"/>
            <a:ext cx="1268730" cy="126873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2" name="Freeform: Shape 4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199" y="1"/>
            <a:ext cx="3057801" cy="2583946"/>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73" name="Oval 50">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1071" y="1913059"/>
            <a:ext cx="2304288" cy="23042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45" r="9055"/>
          <a:stretch/>
        </p:blipFill>
        <p:spPr>
          <a:xfrm>
            <a:off x="4414515" y="2036503"/>
            <a:ext cx="2057400" cy="20574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8" name="Picture 7">
            <a:extLst>
              <a:ext uri="{FF2B5EF4-FFF2-40B4-BE49-F238E27FC236}">
                <a16:creationId xmlns:a16="http://schemas.microsoft.com/office/drawing/2014/main" id="{2D50DA5F-D13A-42ED-BF2B-EC755FA22F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02" r="6162" b="4"/>
          <a:stretch/>
        </p:blipFill>
        <p:spPr>
          <a:xfrm>
            <a:off x="6208968" y="2"/>
            <a:ext cx="2935032" cy="2461177"/>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4" name="Freeform: Shape 5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9872" y="3453064"/>
            <a:ext cx="3210834" cy="1690435"/>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9" name="Content Placeholder 4">
            <a:extLst>
              <a:ext uri="{FF2B5EF4-FFF2-40B4-BE49-F238E27FC236}">
                <a16:creationId xmlns:a16="http://schemas.microsoft.com/office/drawing/2014/main" id="{E7D59826-C667-408A-85CE-02F297322DE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355" r="5" b="23155"/>
          <a:stretch/>
        </p:blipFill>
        <p:spPr>
          <a:xfrm>
            <a:off x="1363961" y="3577152"/>
            <a:ext cx="2962656" cy="1566347"/>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75" name="Freeform: Shape 5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277" y="2975121"/>
            <a:ext cx="2504969" cy="2168380"/>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dirty="0">
              <a:solidFill>
                <a:prstClr val="white"/>
              </a:solidFill>
              <a:latin typeface="Calibri" panose="020F0502020204030204"/>
            </a:endParaRPr>
          </a:p>
        </p:txBody>
      </p:sp>
      <p:pic>
        <p:nvPicPr>
          <p:cNvPr id="10" name="Picture 9">
            <a:extLst>
              <a:ext uri="{FF2B5EF4-FFF2-40B4-BE49-F238E27FC236}">
                <a16:creationId xmlns:a16="http://schemas.microsoft.com/office/drawing/2014/main" id="{0DCBA6B8-80B6-44E3-A080-398D3A59975A}"/>
              </a:ext>
            </a:extLst>
          </p:cNvPr>
          <p:cNvPicPr>
            <a:picLocks noChangeAspect="1"/>
          </p:cNvPicPr>
          <p:nvPr/>
        </p:nvPicPr>
        <p:blipFill rotWithShape="1">
          <a:blip r:embed="rId8">
            <a:extLst>
              <a:ext uri="{28A0092B-C50C-407E-A947-70E740481C1C}">
                <a14:useLocalDpi xmlns:a14="http://schemas.microsoft.com/office/drawing/2010/main" val="0"/>
              </a:ext>
            </a:extLst>
          </a:blip>
          <a:srcRect l="1537" r="11015" b="-2"/>
          <a:stretch/>
        </p:blipFill>
        <p:spPr>
          <a:xfrm>
            <a:off x="6757062" y="3098659"/>
            <a:ext cx="2384184" cy="2044841"/>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15" name="Title 1">
            <a:extLst>
              <a:ext uri="{FF2B5EF4-FFF2-40B4-BE49-F238E27FC236}">
                <a16:creationId xmlns:a16="http://schemas.microsoft.com/office/drawing/2014/main" id="{8383B0C8-3408-4C2C-92B1-8438C4714CDE}"/>
              </a:ext>
            </a:extLst>
          </p:cNvPr>
          <p:cNvSpPr txBox="1">
            <a:spLocks/>
          </p:cNvSpPr>
          <p:nvPr/>
        </p:nvSpPr>
        <p:spPr>
          <a:xfrm>
            <a:off x="-9150" y="1686385"/>
            <a:ext cx="491869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FFC901"/>
                </a:solidFill>
                <a:effectLst>
                  <a:outerShdw blurRad="38100" dist="38100" dir="2700000" algn="tl">
                    <a:srgbClr val="000000">
                      <a:alpha val="43137"/>
                    </a:srgbClr>
                  </a:outerShdw>
                </a:effectLst>
                <a:latin typeface="Sonsie One" panose="02000000000000000000" pitchFamily="2" charset="0"/>
              </a:rPr>
              <a:t>Questions?</a:t>
            </a:r>
          </a:p>
        </p:txBody>
      </p:sp>
    </p:spTree>
    <p:extLst>
      <p:ext uri="{BB962C8B-B14F-4D97-AF65-F5344CB8AC3E}">
        <p14:creationId xmlns:p14="http://schemas.microsoft.com/office/powerpoint/2010/main" val="32795183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1502815"/>
            <a:ext cx="9043415" cy="610821"/>
          </a:xfrm>
        </p:spPr>
        <p:txBody>
          <a:bodyPr>
            <a:norm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rPr>
              <a:t>Vintage Cars MPG Predictor</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endParaRPr>
          </a:p>
        </p:txBody>
      </p:sp>
      <p:pic>
        <p:nvPicPr>
          <p:cNvPr id="5" name="Picture 4">
            <a:extLst>
              <a:ext uri="{FF2B5EF4-FFF2-40B4-BE49-F238E27FC236}">
                <a16:creationId xmlns:a16="http://schemas.microsoft.com/office/drawing/2014/main" id="{A82E8DAF-F466-40BC-AE12-A1632511F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029" y="3955239"/>
            <a:ext cx="914400" cy="914400"/>
          </a:xfrm>
          <a:prstGeom prst="rect">
            <a:avLst/>
          </a:prstGeom>
        </p:spPr>
      </p:pic>
      <p:pic>
        <p:nvPicPr>
          <p:cNvPr id="7" name="Picture 6">
            <a:extLst>
              <a:ext uri="{FF2B5EF4-FFF2-40B4-BE49-F238E27FC236}">
                <a16:creationId xmlns:a16="http://schemas.microsoft.com/office/drawing/2014/main" id="{CD3E969D-5CE4-40A9-8127-1161596A9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651" y="3964383"/>
            <a:ext cx="944611" cy="914400"/>
          </a:xfrm>
          <a:prstGeom prst="rect">
            <a:avLst/>
          </a:prstGeom>
        </p:spPr>
      </p:pic>
      <p:pic>
        <p:nvPicPr>
          <p:cNvPr id="9" name="Picture 8">
            <a:extLst>
              <a:ext uri="{FF2B5EF4-FFF2-40B4-BE49-F238E27FC236}">
                <a16:creationId xmlns:a16="http://schemas.microsoft.com/office/drawing/2014/main" id="{BC504E72-4EA7-4285-9234-EA240B785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1719" y="3955239"/>
            <a:ext cx="914400" cy="914400"/>
          </a:xfrm>
          <a:prstGeom prst="rect">
            <a:avLst/>
          </a:prstGeom>
        </p:spPr>
      </p:pic>
      <p:sp>
        <p:nvSpPr>
          <p:cNvPr id="10" name="Content Placeholder 2">
            <a:extLst>
              <a:ext uri="{FF2B5EF4-FFF2-40B4-BE49-F238E27FC236}">
                <a16:creationId xmlns:a16="http://schemas.microsoft.com/office/drawing/2014/main" id="{12C4328E-5979-4E86-A758-9058D2925D56}"/>
              </a:ext>
            </a:extLst>
          </p:cNvPr>
          <p:cNvSpPr txBox="1">
            <a:spLocks/>
          </p:cNvSpPr>
          <p:nvPr/>
        </p:nvSpPr>
        <p:spPr>
          <a:xfrm>
            <a:off x="757119" y="3497124"/>
            <a:ext cx="2137870"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Jessica Pardo</a:t>
            </a:r>
          </a:p>
          <a:p>
            <a:pPr marL="0" indent="0" algn="ctr">
              <a:buNone/>
            </a:pPr>
            <a:endParaRPr lang="en-US" sz="2000" dirty="0">
              <a:latin typeface="Montserrat" panose="00000500000000000000" pitchFamily="2" charset="0"/>
            </a:endParaRPr>
          </a:p>
        </p:txBody>
      </p:sp>
      <p:sp>
        <p:nvSpPr>
          <p:cNvPr id="13" name="Content Placeholder 2">
            <a:extLst>
              <a:ext uri="{FF2B5EF4-FFF2-40B4-BE49-F238E27FC236}">
                <a16:creationId xmlns:a16="http://schemas.microsoft.com/office/drawing/2014/main" id="{4A4C8E16-A6AF-4891-8740-28B58A0D9398}"/>
              </a:ext>
            </a:extLst>
          </p:cNvPr>
          <p:cNvSpPr txBox="1">
            <a:spLocks/>
          </p:cNvSpPr>
          <p:nvPr/>
        </p:nvSpPr>
        <p:spPr>
          <a:xfrm>
            <a:off x="3435398"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Dana Woodruff</a:t>
            </a:r>
          </a:p>
          <a:p>
            <a:pPr marL="0" indent="0" algn="ctr">
              <a:buNone/>
            </a:pPr>
            <a:endParaRPr lang="en-US" sz="2000" dirty="0">
              <a:latin typeface="Montserrat" panose="00000500000000000000" pitchFamily="2" charset="0"/>
            </a:endParaRPr>
          </a:p>
        </p:txBody>
      </p:sp>
      <p:sp>
        <p:nvSpPr>
          <p:cNvPr id="14" name="Content Placeholder 2">
            <a:extLst>
              <a:ext uri="{FF2B5EF4-FFF2-40B4-BE49-F238E27FC236}">
                <a16:creationId xmlns:a16="http://schemas.microsoft.com/office/drawing/2014/main" id="{2976E65A-F464-414C-B965-F8CDB384A46A}"/>
              </a:ext>
            </a:extLst>
          </p:cNvPr>
          <p:cNvSpPr txBox="1">
            <a:spLocks/>
          </p:cNvSpPr>
          <p:nvPr/>
        </p:nvSpPr>
        <p:spPr>
          <a:xfrm>
            <a:off x="6186374"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Alex Jones</a:t>
            </a:r>
          </a:p>
          <a:p>
            <a:pPr marL="0" indent="0" algn="ctr">
              <a:buNone/>
            </a:pPr>
            <a:endParaRPr lang="en-US" sz="2000" dirty="0">
              <a:latin typeface="Montserrat" panose="00000500000000000000" pitchFamily="2" charset="0"/>
            </a:endParaRPr>
          </a:p>
        </p:txBody>
      </p:sp>
      <p:sp>
        <p:nvSpPr>
          <p:cNvPr id="15" name="TextBox 14">
            <a:extLst>
              <a:ext uri="{FF2B5EF4-FFF2-40B4-BE49-F238E27FC236}">
                <a16:creationId xmlns:a16="http://schemas.microsoft.com/office/drawing/2014/main" id="{6BB1ADE5-4863-429B-A81F-39271F986E2D}"/>
              </a:ext>
            </a:extLst>
          </p:cNvPr>
          <p:cNvSpPr txBox="1"/>
          <p:nvPr/>
        </p:nvSpPr>
        <p:spPr>
          <a:xfrm>
            <a:off x="143555" y="2230829"/>
            <a:ext cx="8856890" cy="646331"/>
          </a:xfrm>
          <a:prstGeom prst="rect">
            <a:avLst/>
          </a:prstGeom>
          <a:noFill/>
        </p:spPr>
        <p:txBody>
          <a:bodyPr wrap="square" rtlCol="0">
            <a:spAutoFit/>
          </a:bodyPr>
          <a:lstStyle/>
          <a:p>
            <a:pPr algn="ctr"/>
            <a:r>
              <a:rPr lang="en-US" b="0" i="0" dirty="0">
                <a:solidFill>
                  <a:schemeClr val="bg1"/>
                </a:solidFill>
                <a:effectLst>
                  <a:outerShdw blurRad="38100" dist="38100" dir="2700000" algn="tl">
                    <a:srgbClr val="000000">
                      <a:alpha val="43137"/>
                    </a:srgbClr>
                  </a:outerShdw>
                </a:effectLst>
                <a:latin typeface="Montserrat" panose="00000500000000000000" pitchFamily="2" charset="0"/>
              </a:rPr>
              <a:t>Rice University Data Analytics &amp; Visualization Boot Camp</a:t>
            </a:r>
          </a:p>
          <a:p>
            <a:pPr algn="ctr"/>
            <a:endParaRPr lang="en-US"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8965" y="891995"/>
            <a:ext cx="6108200" cy="3663766"/>
          </a:xfrm>
        </p:spPr>
        <p:txBody>
          <a:bodyPr>
            <a:normAutofit fontScale="85000" lnSpcReduction="20000"/>
          </a:bodyPr>
          <a:lstStyle/>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Motivation</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Data Cleaning and Modeling</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Demo</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Limitations and Future Work</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Conclusions</a:t>
            </a:r>
          </a:p>
        </p:txBody>
      </p:sp>
      <p:sp>
        <p:nvSpPr>
          <p:cNvPr id="6" name="Title 1">
            <a:extLst>
              <a:ext uri="{FF2B5EF4-FFF2-40B4-BE49-F238E27FC236}">
                <a16:creationId xmlns:a16="http://schemas.microsoft.com/office/drawing/2014/main" id="{19774B46-FC17-4A43-BFD5-DF4ACC4CD2D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Agenda</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9983" y="1"/>
            <a:ext cx="4866342" cy="2277533"/>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2" cstate="print">
            <a:extLst>
              <a:ext uri="{28A0092B-C50C-407E-A947-70E740481C1C}">
                <a14:useLocalDpi xmlns:a14="http://schemas.microsoft.com/office/drawing/2010/main" val="0"/>
              </a:ext>
            </a:extLst>
          </a:blip>
          <a:srcRect t="18807" b="18807"/>
          <a:stretch/>
        </p:blipFill>
        <p:spPr>
          <a:xfrm>
            <a:off x="3857208" y="3"/>
            <a:ext cx="4551888" cy="2129837"/>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6" name="Freeform: Shape 15">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45492" y="2175568"/>
            <a:ext cx="3898508" cy="296793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8" name="Title 1">
            <a:extLst>
              <a:ext uri="{FF2B5EF4-FFF2-40B4-BE49-F238E27FC236}">
                <a16:creationId xmlns:a16="http://schemas.microsoft.com/office/drawing/2014/main" id="{BFF63E1C-D547-49F6-93B4-8EEA2059D7CB}"/>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Motivation</a:t>
            </a:r>
          </a:p>
        </p:txBody>
      </p:sp>
      <p:sp>
        <p:nvSpPr>
          <p:cNvPr id="3" name="TextBox 2">
            <a:extLst>
              <a:ext uri="{FF2B5EF4-FFF2-40B4-BE49-F238E27FC236}">
                <a16:creationId xmlns:a16="http://schemas.microsoft.com/office/drawing/2014/main" id="{0F6F537D-A545-4954-8645-B8353DBC69FC}"/>
              </a:ext>
            </a:extLst>
          </p:cNvPr>
          <p:cNvSpPr txBox="1"/>
          <p:nvPr/>
        </p:nvSpPr>
        <p:spPr>
          <a:xfrm>
            <a:off x="259932" y="845609"/>
            <a:ext cx="3694048" cy="1785104"/>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1970</a:t>
            </a:r>
          </a:p>
          <a:p>
            <a:pPr algn="just"/>
            <a:r>
              <a:rPr lang="en-US" sz="1200" b="0" i="0" dirty="0">
                <a:solidFill>
                  <a:srgbClr val="212529"/>
                </a:solidFill>
                <a:latin typeface="Montserrat" panose="00000500000000000000" pitchFamily="2" charset="0"/>
              </a:rPr>
              <a:t>As 1970 dawned the world’s cars averaged 149 horsepower and 17 miles per gallon… gas was cheap and the roar of the engines drowned out Elvis Presley and Creedence Clearwater Revival on the radio… Relatively low gasoline prices allowed consumers to focus on vehicle prices, performance, comfort, and style rather than efficiency.</a:t>
            </a:r>
            <a:endParaRPr lang="en-US" sz="1200" dirty="0"/>
          </a:p>
        </p:txBody>
      </p:sp>
      <p:sp>
        <p:nvSpPr>
          <p:cNvPr id="4" name="TextBox 3">
            <a:extLst>
              <a:ext uri="{FF2B5EF4-FFF2-40B4-BE49-F238E27FC236}">
                <a16:creationId xmlns:a16="http://schemas.microsoft.com/office/drawing/2014/main" id="{0B996BA4-28E5-43E4-BA04-CB6B8D01E14C}"/>
              </a:ext>
            </a:extLst>
          </p:cNvPr>
          <p:cNvSpPr txBox="1"/>
          <p:nvPr/>
        </p:nvSpPr>
        <p:spPr>
          <a:xfrm>
            <a:off x="237044" y="2794726"/>
            <a:ext cx="8669913" cy="2339102"/>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1973+</a:t>
            </a:r>
          </a:p>
          <a:p>
            <a:pPr algn="just"/>
            <a:r>
              <a:rPr lang="en-US" sz="1200" b="0" i="0" dirty="0">
                <a:solidFill>
                  <a:srgbClr val="212529"/>
                </a:solidFill>
                <a:effectLst/>
                <a:latin typeface="Montserrat" panose="00000500000000000000" pitchFamily="2" charset="0"/>
              </a:rPr>
              <a:t>October 1973 brought the Yom-Kippur War. Early in the war, the U.S supplied Israel with arms, angering the Arab delegation of OPEC, which responded with an embargo of oil sales to the U.S. and other industrial centers. And so began the decade’s first oil crisis that sent oil prices skyrocketing upwards and auto manufacturers scrambling to offer more fuel efficient cars. </a:t>
            </a:r>
          </a:p>
          <a:p>
            <a:pPr algn="just"/>
            <a:endParaRPr lang="en-US" sz="1400" dirty="0">
              <a:solidFill>
                <a:srgbClr val="212529"/>
              </a:solidFill>
              <a:effectLst>
                <a:outerShdw blurRad="38100" dist="38100" dir="2700000" algn="tl">
                  <a:srgbClr val="000000">
                    <a:alpha val="43137"/>
                  </a:srgbClr>
                </a:outerShdw>
              </a:effectLst>
              <a:latin typeface="Montserrat" panose="00000500000000000000" pitchFamily="2" charset="0"/>
            </a:endParaRPr>
          </a:p>
          <a:p>
            <a:pPr algn="just"/>
            <a:r>
              <a:rPr lang="en-US" sz="1400" b="0" i="0" dirty="0">
                <a:solidFill>
                  <a:srgbClr val="212529"/>
                </a:solidFill>
                <a:effectLst>
                  <a:outerShdw blurRad="38100" dist="38100" dir="2700000" algn="tl">
                    <a:srgbClr val="000000">
                      <a:alpha val="43137"/>
                    </a:srgbClr>
                  </a:outerShdw>
                </a:effectLst>
                <a:latin typeface="Montserrat" panose="00000500000000000000" pitchFamily="2" charset="0"/>
              </a:rPr>
              <a:t>Machine Learning models will predict the gas mileage you’ll experience with your “new” vintage beauty. </a:t>
            </a:r>
          </a:p>
          <a:p>
            <a:pPr algn="just"/>
            <a:endParaRPr lang="en-US" sz="1400" dirty="0">
              <a:solidFill>
                <a:srgbClr val="212529"/>
              </a:solidFill>
              <a:latin typeface="Montserrat" panose="00000500000000000000" pitchFamily="2" charset="0"/>
            </a:endParaRPr>
          </a:p>
          <a:p>
            <a:pPr algn="just"/>
            <a:br>
              <a:rPr lang="en-US" sz="1400" dirty="0"/>
            </a:br>
            <a:endParaRPr lang="en-US" sz="1400" dirty="0"/>
          </a:p>
        </p:txBody>
      </p:sp>
    </p:spTree>
    <p:extLst>
      <p:ext uri="{BB962C8B-B14F-4D97-AF65-F5344CB8AC3E}">
        <p14:creationId xmlns:p14="http://schemas.microsoft.com/office/powerpoint/2010/main" val="29256440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04EA-C226-4A05-A490-4902962FD8C0}"/>
              </a:ext>
            </a:extLst>
          </p:cNvPr>
          <p:cNvPicPr>
            <a:picLocks noChangeAspect="1"/>
          </p:cNvPicPr>
          <p:nvPr/>
        </p:nvPicPr>
        <p:blipFill>
          <a:blip r:embed="rId2"/>
          <a:stretch>
            <a:fillRect/>
          </a:stretch>
        </p:blipFill>
        <p:spPr>
          <a:xfrm>
            <a:off x="4470662" y="0"/>
            <a:ext cx="4700016" cy="5143500"/>
          </a:xfrm>
          <a:prstGeom prst="rect">
            <a:avLst/>
          </a:prstGeom>
        </p:spPr>
      </p:pic>
      <p:sp>
        <p:nvSpPr>
          <p:cNvPr id="6" name="Title 1">
            <a:extLst>
              <a:ext uri="{FF2B5EF4-FFF2-40B4-BE49-F238E27FC236}">
                <a16:creationId xmlns:a16="http://schemas.microsoft.com/office/drawing/2014/main" id="{4F815E9E-13DF-434D-B901-9B41842B0CAA}"/>
              </a:ext>
            </a:extLst>
          </p:cNvPr>
          <p:cNvSpPr txBox="1">
            <a:spLocks/>
          </p:cNvSpPr>
          <p:nvPr/>
        </p:nvSpPr>
        <p:spPr>
          <a:xfrm>
            <a:off x="296260" y="129622"/>
            <a:ext cx="3970330" cy="106778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Data Cleaning and Modeling</a:t>
            </a:r>
          </a:p>
        </p:txBody>
      </p:sp>
      <p:sp>
        <p:nvSpPr>
          <p:cNvPr id="9" name="TextBox 8">
            <a:extLst>
              <a:ext uri="{FF2B5EF4-FFF2-40B4-BE49-F238E27FC236}">
                <a16:creationId xmlns:a16="http://schemas.microsoft.com/office/drawing/2014/main" id="{D78B854F-4A6D-4194-8693-1FF70D8AFF08}"/>
              </a:ext>
            </a:extLst>
          </p:cNvPr>
          <p:cNvSpPr txBox="1"/>
          <p:nvPr/>
        </p:nvSpPr>
        <p:spPr>
          <a:xfrm>
            <a:off x="296260" y="1295667"/>
            <a:ext cx="4275740" cy="3477875"/>
          </a:xfrm>
          <a:prstGeom prst="rect">
            <a:avLst/>
          </a:prstGeom>
          <a:noFill/>
        </p:spPr>
        <p:txBody>
          <a:bodyPr wrap="square" rtlCol="0">
            <a:spAutoFit/>
          </a:bodyPr>
          <a:lstStyle/>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a:t>
            </a:r>
          </a:p>
          <a:p>
            <a:r>
              <a:rPr lang="en-US" sz="1400" b="0" i="0" dirty="0">
                <a:solidFill>
                  <a:srgbClr val="24292E"/>
                </a:solidFill>
                <a:effectLst/>
                <a:latin typeface="Montserrat" panose="00000500000000000000" pitchFamily="2" charset="0"/>
              </a:rPr>
              <a:t>CSV Data sourced from </a:t>
            </a:r>
            <a:r>
              <a:rPr lang="en-US" sz="1400" b="0" i="0" u="none" strike="noStrike" dirty="0">
                <a:effectLst/>
                <a:latin typeface="Montserrat" panose="00000500000000000000" pitchFamily="2" charset="0"/>
                <a:hlinkClick r:id="rId3"/>
              </a:rPr>
              <a:t>Kaggle</a:t>
            </a:r>
            <a:r>
              <a:rPr lang="en-US" sz="1400" b="0" i="0" u="none" strike="noStrike" dirty="0">
                <a:effectLst/>
                <a:latin typeface="Montserrat" panose="00000500000000000000" pitchFamily="2" charset="0"/>
              </a:rPr>
              <a:t> </a:t>
            </a:r>
          </a:p>
          <a:p>
            <a:endPar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 Cleaning</a:t>
            </a:r>
          </a:p>
          <a:p>
            <a:r>
              <a:rPr lang="en-US" sz="1400" b="0" i="0" dirty="0">
                <a:solidFill>
                  <a:srgbClr val="24292E"/>
                </a:solidFill>
                <a:effectLst/>
                <a:latin typeface="Montserrat" panose="00000500000000000000" pitchFamily="2" charset="0"/>
              </a:rPr>
              <a:t>The original data .csv file is relatively clean </a:t>
            </a:r>
            <a:r>
              <a:rPr lang="en-US" sz="1400" dirty="0">
                <a:solidFill>
                  <a:srgbClr val="24292E"/>
                </a:solidFill>
                <a:latin typeface="Montserrat" panose="00000500000000000000" pitchFamily="2" charset="0"/>
              </a:rPr>
              <a:t>w</a:t>
            </a:r>
            <a:r>
              <a:rPr lang="en-US" sz="1400" b="0" i="0" dirty="0">
                <a:solidFill>
                  <a:srgbClr val="24292E"/>
                </a:solidFill>
                <a:effectLst/>
                <a:latin typeface="Montserrat" panose="00000500000000000000" pitchFamily="2" charset="0"/>
              </a:rPr>
              <a:t>ith approximately 400 records and minimal cleaning required. Six null values in "horsepower" field were replaced with median values for modeling purpose.</a:t>
            </a:r>
          </a:p>
          <a:p>
            <a:endParaRPr lang="en-US" sz="1400" dirty="0">
              <a:solidFill>
                <a:srgbClr val="24292E"/>
              </a:solidFill>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Modeling</a:t>
            </a:r>
          </a:p>
          <a:p>
            <a:r>
              <a:rPr lang="en-US" sz="1400" dirty="0">
                <a:solidFill>
                  <a:srgbClr val="24292E"/>
                </a:solidFill>
                <a:latin typeface="Montserrat" panose="00000500000000000000" pitchFamily="2" charset="0"/>
              </a:rPr>
              <a:t>A series a Machine Learning Regression models were carried out in order to predict MPG ( Miles per Gallon).</a:t>
            </a:r>
            <a:endParaRPr lang="en-US" sz="1400" dirty="0">
              <a:latin typeface="Montserrat" panose="00000500000000000000" pitchFamily="2" charset="0"/>
            </a:endParaRPr>
          </a:p>
        </p:txBody>
      </p:sp>
    </p:spTree>
    <p:extLst>
      <p:ext uri="{BB962C8B-B14F-4D97-AF65-F5344CB8AC3E}">
        <p14:creationId xmlns:p14="http://schemas.microsoft.com/office/powerpoint/2010/main" val="95368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A414BB-764E-4F27-A041-9F0BADA3C2C3}"/>
              </a:ext>
            </a:extLst>
          </p:cNvPr>
          <p:cNvSpPr txBox="1">
            <a:spLocks/>
          </p:cNvSpPr>
          <p:nvPr/>
        </p:nvSpPr>
        <p:spPr>
          <a:xfrm>
            <a:off x="0" y="1808225"/>
            <a:ext cx="904341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FFC901"/>
                </a:solidFill>
                <a:effectLst>
                  <a:outerShdw blurRad="38100" dist="38100" dir="2700000" algn="tl">
                    <a:srgbClr val="000000">
                      <a:alpha val="43137"/>
                    </a:srgbClr>
                  </a:outerShdw>
                </a:effectLst>
                <a:latin typeface="Sonsie One" panose="02000000000000000000" pitchFamily="2" charset="0"/>
              </a:rPr>
              <a:t>Demo</a:t>
            </a:r>
          </a:p>
        </p:txBody>
      </p:sp>
      <p:sp>
        <p:nvSpPr>
          <p:cNvPr id="3" name="TextBox 2">
            <a:extLst>
              <a:ext uri="{FF2B5EF4-FFF2-40B4-BE49-F238E27FC236}">
                <a16:creationId xmlns:a16="http://schemas.microsoft.com/office/drawing/2014/main" id="{A98F32EE-F493-4F2D-A7C9-2DA3B6F078C1}"/>
              </a:ext>
            </a:extLst>
          </p:cNvPr>
          <p:cNvSpPr txBox="1"/>
          <p:nvPr/>
        </p:nvSpPr>
        <p:spPr>
          <a:xfrm>
            <a:off x="143555" y="2877160"/>
            <a:ext cx="8856890" cy="523220"/>
          </a:xfrm>
          <a:prstGeom prst="rect">
            <a:avLst/>
          </a:prstGeom>
          <a:noFill/>
        </p:spPr>
        <p:txBody>
          <a:bodyPr wrap="square" rtlCol="0">
            <a:spAutoFit/>
          </a:bodyPr>
          <a:lstStyle/>
          <a:p>
            <a:pPr algn="ctr"/>
            <a:r>
              <a:rPr lang="en-US" sz="2800" b="0" i="0" u="none" strike="noStrike" dirty="0">
                <a:solidFill>
                  <a:schemeClr val="bg1"/>
                </a:solidFill>
                <a:effectLst/>
                <a:latin typeface="Slack-Lato"/>
                <a:hlinkClick r:id="rId3">
                  <a:extLst>
                    <a:ext uri="{A12FA001-AC4F-418D-AE19-62706E023703}">
                      <ahyp:hlinkClr xmlns:ahyp="http://schemas.microsoft.com/office/drawing/2018/hyperlinkcolor" val="tx"/>
                    </a:ext>
                  </a:extLst>
                </a:hlinkClick>
              </a:rPr>
              <a:t>https://vintagecarsmpg.herokuapp.com/</a:t>
            </a:r>
            <a:endParaRPr lang="en-US" sz="2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539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a:blip r:embed="rId2" cstate="print">
            <a:extLst>
              <a:ext uri="{28A0092B-C50C-407E-A947-70E740481C1C}">
                <a14:useLocalDpi xmlns:a14="http://schemas.microsoft.com/office/drawing/2010/main" val="0"/>
              </a:ext>
            </a:extLst>
          </a:blip>
          <a:srcRect t="3109" b="3109"/>
          <a:stretch/>
        </p:blipFill>
        <p:spPr>
          <a:xfrm>
            <a:off x="6396991" y="7"/>
            <a:ext cx="2747010" cy="2551169"/>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6" name="Picture 5">
            <a:extLst>
              <a:ext uri="{FF2B5EF4-FFF2-40B4-BE49-F238E27FC236}">
                <a16:creationId xmlns:a16="http://schemas.microsoft.com/office/drawing/2014/main" id="{D3B1DF83-8C39-4DB0-956B-86722653D4ED}"/>
              </a:ext>
            </a:extLst>
          </p:cNvPr>
          <p:cNvPicPr>
            <a:picLocks noChangeAspect="1"/>
          </p:cNvPicPr>
          <p:nvPr/>
        </p:nvPicPr>
        <p:blipFill>
          <a:blip r:embed="rId3">
            <a:extLst>
              <a:ext uri="{28A0092B-C50C-407E-A947-70E740481C1C}">
                <a14:useLocalDpi xmlns:a14="http://schemas.microsoft.com/office/drawing/2010/main" val="0"/>
              </a:ext>
            </a:extLst>
          </a:blip>
          <a:srcRect l="4600" r="4600"/>
          <a:stretch/>
        </p:blipFill>
        <p:spPr>
          <a:xfrm>
            <a:off x="3796106" y="20578"/>
            <a:ext cx="3088583" cy="2551169"/>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4">
            <a:extLst>
              <a:ext uri="{28A0092B-C50C-407E-A947-70E740481C1C}">
                <a14:useLocalDpi xmlns:a14="http://schemas.microsoft.com/office/drawing/2010/main" val="0"/>
              </a:ext>
            </a:extLst>
          </a:blip>
          <a:srcRect l="-2826" t="34332" r="7546" b="4141"/>
          <a:stretch/>
        </p:blipFill>
        <p:spPr>
          <a:xfrm>
            <a:off x="3796106" y="2592324"/>
            <a:ext cx="5347893" cy="2551176"/>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5" name="Freeform: Shape 44">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9724" cy="51435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1750" cy="51435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651"/>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1567456"/>
            <a:ext cx="3727829"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82161982-E2E2-46BF-9823-17767589D1D2}"/>
              </a:ext>
            </a:extLst>
          </p:cNvPr>
          <p:cNvSpPr txBox="1">
            <a:spLocks/>
          </p:cNvSpPr>
          <p:nvPr/>
        </p:nvSpPr>
        <p:spPr>
          <a:xfrm>
            <a:off x="310602" y="685341"/>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Limitations</a:t>
            </a:r>
            <a:endParaRPr kumimoji="0" lang="en-US" sz="2800" b="0" i="0" u="none" strike="noStrike" kern="1200" cap="none" spc="0" normalizeH="0" baseline="0" noProof="0" dirty="0">
              <a:ln>
                <a:noFill/>
              </a:ln>
              <a:solidFill>
                <a:srgbClr val="FFC901"/>
              </a:solidFill>
              <a:effectLst>
                <a:outerShdw blurRad="38100" dist="38100" dir="2700000" algn="tl">
                  <a:srgbClr val="000000">
                    <a:alpha val="43137"/>
                  </a:srgbClr>
                </a:outerShdw>
              </a:effectLst>
              <a:uLnTx/>
              <a:uFillTx/>
              <a:latin typeface="Sonsie One" panose="02000000000000000000" pitchFamily="2" charset="0"/>
              <a:ea typeface="+mj-ea"/>
              <a:cs typeface="+mj-cs"/>
            </a:endParaRPr>
          </a:p>
        </p:txBody>
      </p:sp>
      <p:sp>
        <p:nvSpPr>
          <p:cNvPr id="2" name="TextBox 1">
            <a:extLst>
              <a:ext uri="{FF2B5EF4-FFF2-40B4-BE49-F238E27FC236}">
                <a16:creationId xmlns:a16="http://schemas.microsoft.com/office/drawing/2014/main" id="{3F892B5F-872B-4A4F-9CD3-14ABE24A2611}"/>
              </a:ext>
            </a:extLst>
          </p:cNvPr>
          <p:cNvSpPr txBox="1"/>
          <p:nvPr/>
        </p:nvSpPr>
        <p:spPr>
          <a:xfrm>
            <a:off x="134101" y="1806459"/>
            <a:ext cx="4003579" cy="304698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While the dataset is very accurate, the size/completeness of the dataset did not allow the generation of more complex models</a:t>
            </a:r>
            <a:r>
              <a:rPr lang="en-US" sz="1600" b="0" i="0" dirty="0">
                <a:latin typeface="Montserrat" panose="00000500000000000000" pitchFamily="2" charset="0"/>
              </a:rPr>
              <a: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Lack of </a:t>
            </a:r>
            <a:r>
              <a:rPr lang="en-US" sz="1600" b="0" i="0" dirty="0">
                <a:latin typeface="Montserrat" panose="00000500000000000000" pitchFamily="2" charset="0"/>
              </a:rPr>
              <a:t>balance between Euro and Asian cars in dataset.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b="0" i="0" dirty="0">
                <a:latin typeface="Montserrat" panose="00000500000000000000" pitchFamily="2" charset="0"/>
              </a:rPr>
              <a:t>Poor distribution of the data regarding the number of cylinders.</a:t>
            </a:r>
            <a:endParaRPr lang="en-US" sz="1600" dirty="0">
              <a:latin typeface="Montserrat" panose="00000500000000000000" pitchFamily="2" charset="0"/>
            </a:endParaRPr>
          </a:p>
        </p:txBody>
      </p:sp>
    </p:spTree>
    <p:extLst>
      <p:ext uri="{BB962C8B-B14F-4D97-AF65-F5344CB8AC3E}">
        <p14:creationId xmlns:p14="http://schemas.microsoft.com/office/powerpoint/2010/main" val="138439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7" y="1023549"/>
            <a:ext cx="710616" cy="691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87" r="7601" b="3"/>
          <a:stretch/>
        </p:blipFill>
        <p:spPr>
          <a:xfrm>
            <a:off x="5925945" y="2045797"/>
            <a:ext cx="3218056" cy="3097703"/>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525604" y="-504855"/>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4">
            <a:extLst>
              <a:ext uri="{28A0092B-C50C-407E-A947-70E740481C1C}">
                <a14:useLocalDpi xmlns:a14="http://schemas.microsoft.com/office/drawing/2010/main" val="0"/>
              </a:ext>
            </a:extLst>
          </a:blip>
          <a:srcRect l="6254" r="6254"/>
          <a:stretch/>
        </p:blipFill>
        <p:spPr>
          <a:xfrm>
            <a:off x="4696205" y="1"/>
            <a:ext cx="2639484" cy="2255932"/>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itle 1">
            <a:extLst>
              <a:ext uri="{FF2B5EF4-FFF2-40B4-BE49-F238E27FC236}">
                <a16:creationId xmlns:a16="http://schemas.microsoft.com/office/drawing/2014/main" id="{5F6EDDDC-F9C0-4E11-A505-6B79AA135FC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Future Work</a:t>
            </a:r>
          </a:p>
        </p:txBody>
      </p:sp>
      <p:sp>
        <p:nvSpPr>
          <p:cNvPr id="3" name="TextBox 2">
            <a:extLst>
              <a:ext uri="{FF2B5EF4-FFF2-40B4-BE49-F238E27FC236}">
                <a16:creationId xmlns:a16="http://schemas.microsoft.com/office/drawing/2014/main" id="{71CB19B1-0FC0-49E1-A154-0E68B6A6E35B}"/>
              </a:ext>
            </a:extLst>
          </p:cNvPr>
          <p:cNvSpPr txBox="1"/>
          <p:nvPr/>
        </p:nvSpPr>
        <p:spPr>
          <a:xfrm>
            <a:off x="296260" y="1061875"/>
            <a:ext cx="4123035" cy="3539430"/>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E</a:t>
            </a:r>
            <a:r>
              <a:rPr lang="en-US" sz="1600" b="0" i="0" dirty="0">
                <a:latin typeface="Montserrat" panose="00000500000000000000" pitchFamily="2" charset="0"/>
              </a:rPr>
              <a:t>xpand data set to include information from 1982 to present and more car data from 1970-1982.</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ossibly get a license for auto catalog and access their database.</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erform other regression and classification models to improve predictions.</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W</a:t>
            </a:r>
            <a:r>
              <a:rPr lang="en-US" sz="1600" b="0" i="0" dirty="0">
                <a:latin typeface="Montserrat" panose="00000500000000000000" pitchFamily="2" charset="0"/>
              </a:rPr>
              <a:t>ith an expanded data set we could show an animated time series chart.</a:t>
            </a:r>
            <a:endParaRPr lang="en-US" sz="1600" dirty="0">
              <a:latin typeface="Montserrat" panose="00000500000000000000" pitchFamily="2" charset="0"/>
            </a:endParaRPr>
          </a:p>
        </p:txBody>
      </p:sp>
    </p:spTree>
    <p:extLst>
      <p:ext uri="{BB962C8B-B14F-4D97-AF65-F5344CB8AC3E}">
        <p14:creationId xmlns:p14="http://schemas.microsoft.com/office/powerpoint/2010/main" val="67616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7" name="Picture 6" descr="A red car parked on the side of a road&#10;&#10;Description automatically generated with low confidence">
            <a:extLst>
              <a:ext uri="{FF2B5EF4-FFF2-40B4-BE49-F238E27FC236}">
                <a16:creationId xmlns:a16="http://schemas.microsoft.com/office/drawing/2014/main" id="{1D358519-F85D-4B6F-AC64-C27635FF5BE6}"/>
              </a:ext>
            </a:extLst>
          </p:cNvPr>
          <p:cNvPicPr>
            <a:picLocks noChangeAspect="1"/>
          </p:cNvPicPr>
          <p:nvPr/>
        </p:nvPicPr>
        <p:blipFill rotWithShape="1">
          <a:blip r:embed="rId2">
            <a:extLst>
              <a:ext uri="{28A0092B-C50C-407E-A947-70E740481C1C}">
                <a14:useLocalDpi xmlns:a14="http://schemas.microsoft.com/office/drawing/2010/main" val="0"/>
              </a:ext>
            </a:extLst>
          </a:blip>
          <a:srcRect t="19461" r="-1" b="25765"/>
          <a:stretch/>
        </p:blipFill>
        <p:spPr>
          <a:xfrm>
            <a:off x="16" y="1"/>
            <a:ext cx="4571985" cy="1842509"/>
          </a:xfrm>
          <a:custGeom>
            <a:avLst/>
            <a:gdLst/>
            <a:ahLst/>
            <a:cxnLst/>
            <a:rect l="l" t="t" r="r" b="b"/>
            <a:pathLst>
              <a:path w="6770067" h="2456679">
                <a:moveTo>
                  <a:pt x="6770067" y="603033"/>
                </a:moveTo>
                <a:lnTo>
                  <a:pt x="6770067" y="617220"/>
                </a:lnTo>
                <a:lnTo>
                  <a:pt x="6768113" y="610127"/>
                </a:lnTo>
                <a:close/>
                <a:moveTo>
                  <a:pt x="0" y="0"/>
                </a:moveTo>
                <a:lnTo>
                  <a:pt x="6588505" y="0"/>
                </a:lnTo>
                <a:lnTo>
                  <a:pt x="6460879" y="219780"/>
                </a:lnTo>
                <a:cubicBezTo>
                  <a:pt x="5374128" y="2091240"/>
                  <a:pt x="5374128" y="2091240"/>
                  <a:pt x="5374128" y="2091240"/>
                </a:cubicBezTo>
                <a:cubicBezTo>
                  <a:pt x="5251862" y="2317464"/>
                  <a:pt x="5007334" y="2456679"/>
                  <a:pt x="4754071" y="2456679"/>
                </a:cubicBezTo>
                <a:cubicBezTo>
                  <a:pt x="710608" y="2456679"/>
                  <a:pt x="710608" y="2456679"/>
                  <a:pt x="710608" y="2456679"/>
                </a:cubicBezTo>
                <a:cubicBezTo>
                  <a:pt x="448613" y="2456679"/>
                  <a:pt x="212817" y="2317464"/>
                  <a:pt x="81819" y="2091240"/>
                </a:cubicBezTo>
                <a:lnTo>
                  <a:pt x="0" y="1949732"/>
                </a:lnTo>
                <a:close/>
              </a:path>
            </a:pathLst>
          </a:custGeom>
        </p:spPr>
      </p:pic>
      <p:pic>
        <p:nvPicPr>
          <p:cNvPr id="6" name="Picture 5" descr="A blue car parked in a garage&#10;&#10;Description automatically generated with medium confidence">
            <a:extLst>
              <a:ext uri="{FF2B5EF4-FFF2-40B4-BE49-F238E27FC236}">
                <a16:creationId xmlns:a16="http://schemas.microsoft.com/office/drawing/2014/main" id="{D3B1DF83-8C39-4DB0-956B-86722653D4ED}"/>
              </a:ext>
            </a:extLst>
          </p:cNvPr>
          <p:cNvPicPr>
            <a:picLocks noChangeAspect="1"/>
          </p:cNvPicPr>
          <p:nvPr/>
        </p:nvPicPr>
        <p:blipFill rotWithShape="1">
          <a:blip r:embed="rId3">
            <a:extLst>
              <a:ext uri="{28A0092B-C50C-407E-A947-70E740481C1C}">
                <a14:useLocalDpi xmlns:a14="http://schemas.microsoft.com/office/drawing/2010/main" val="0"/>
              </a:ext>
            </a:extLst>
          </a:blip>
          <a:srcRect t="18239" r="-1" b="6396"/>
          <a:stretch/>
        </p:blipFill>
        <p:spPr>
          <a:xfrm>
            <a:off x="16" y="1968744"/>
            <a:ext cx="5077535" cy="3178792"/>
          </a:xfrm>
          <a:custGeom>
            <a:avLst/>
            <a:gdLst/>
            <a:ahLst/>
            <a:cxnLst/>
            <a:rect l="l" t="t" r="r" b="b"/>
            <a:pathLst>
              <a:path w="7498473" h="4238389">
                <a:moveTo>
                  <a:pt x="6770067" y="1839459"/>
                </a:moveTo>
                <a:lnTo>
                  <a:pt x="6770067" y="1853646"/>
                </a:lnTo>
                <a:lnTo>
                  <a:pt x="6768113" y="1846552"/>
                </a:lnTo>
                <a:close/>
                <a:moveTo>
                  <a:pt x="710608" y="0"/>
                </a:moveTo>
                <a:cubicBezTo>
                  <a:pt x="710608" y="0"/>
                  <a:pt x="710608" y="0"/>
                  <a:pt x="4754071" y="0"/>
                </a:cubicBezTo>
                <a:cubicBezTo>
                  <a:pt x="5007334" y="0"/>
                  <a:pt x="5251862" y="139215"/>
                  <a:pt x="5374128" y="365439"/>
                </a:cubicBezTo>
                <a:cubicBezTo>
                  <a:pt x="5374128" y="365439"/>
                  <a:pt x="5374128" y="365439"/>
                  <a:pt x="7400224" y="3854515"/>
                </a:cubicBezTo>
                <a:cubicBezTo>
                  <a:pt x="7465723" y="3963277"/>
                  <a:pt x="7498473" y="4087266"/>
                  <a:pt x="7498473" y="4211255"/>
                </a:cubicBezTo>
                <a:lnTo>
                  <a:pt x="7494852" y="4238389"/>
                </a:lnTo>
                <a:lnTo>
                  <a:pt x="0" y="4238389"/>
                </a:lnTo>
                <a:lnTo>
                  <a:pt x="0" y="506947"/>
                </a:lnTo>
                <a:lnTo>
                  <a:pt x="81819" y="365439"/>
                </a:lnTo>
                <a:cubicBezTo>
                  <a:pt x="212817" y="139215"/>
                  <a:pt x="448613" y="0"/>
                  <a:pt x="710608" y="0"/>
                </a:cubicBezTo>
                <a:close/>
              </a:path>
            </a:pathLst>
          </a:custGeom>
        </p:spPr>
      </p:pic>
      <p:sp>
        <p:nvSpPr>
          <p:cNvPr id="5" name="Title 1">
            <a:extLst>
              <a:ext uri="{FF2B5EF4-FFF2-40B4-BE49-F238E27FC236}">
                <a16:creationId xmlns:a16="http://schemas.microsoft.com/office/drawing/2014/main" id="{6D05A3F9-04BA-4638-A97B-618ACF4CF56F}"/>
              </a:ext>
            </a:extLst>
          </p:cNvPr>
          <p:cNvSpPr txBox="1">
            <a:spLocks/>
          </p:cNvSpPr>
          <p:nvPr/>
        </p:nvSpPr>
        <p:spPr>
          <a:xfrm>
            <a:off x="5178245" y="128470"/>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Conclusions</a:t>
            </a:r>
          </a:p>
        </p:txBody>
      </p:sp>
      <p:sp>
        <p:nvSpPr>
          <p:cNvPr id="2" name="TextBox 1">
            <a:extLst>
              <a:ext uri="{FF2B5EF4-FFF2-40B4-BE49-F238E27FC236}">
                <a16:creationId xmlns:a16="http://schemas.microsoft.com/office/drawing/2014/main" id="{E3FE5BD4-90C1-497E-9142-1F0A01365567}"/>
              </a:ext>
            </a:extLst>
          </p:cNvPr>
          <p:cNvSpPr txBox="1"/>
          <p:nvPr/>
        </p:nvSpPr>
        <p:spPr>
          <a:xfrm>
            <a:off x="4877410" y="1197405"/>
            <a:ext cx="3975272" cy="280076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B</a:t>
            </a:r>
            <a:r>
              <a:rPr lang="en-US" sz="1600" b="0" i="0" dirty="0">
                <a:latin typeface="Montserrat" panose="00000500000000000000" pitchFamily="2" charset="0"/>
              </a:rPr>
              <a:t>etween 1970 and 1982 fuel efficiency increased 88%, engine displacement went down 55%, car weight decreased 28% and horsepower decreased 45%.</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U</a:t>
            </a:r>
            <a:r>
              <a:rPr lang="en-US" sz="1600" b="0" i="0" dirty="0">
                <a:latin typeface="Montserrat" panose="00000500000000000000" pitchFamily="2" charset="0"/>
              </a:rPr>
              <a:t>sing our chosen predictive model there is a low margin of error when comparing the predictions to the actual specifications.</a:t>
            </a:r>
          </a:p>
        </p:txBody>
      </p:sp>
    </p:spTree>
    <p:extLst>
      <p:ext uri="{BB962C8B-B14F-4D97-AF65-F5344CB8AC3E}">
        <p14:creationId xmlns:p14="http://schemas.microsoft.com/office/powerpoint/2010/main" val="1670248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1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C00000"/>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Words>
  <Application>Microsoft Office PowerPoint</Application>
  <PresentationFormat>On-screen Show (16:9)</PresentationFormat>
  <Paragraphs>55</Paragraphs>
  <Slides>10</Slides>
  <Notes>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10</vt:i4>
      </vt:variant>
    </vt:vector>
  </HeadingPairs>
  <TitlesOfParts>
    <vt:vector size="22" baseType="lpstr">
      <vt:lpstr>Arial</vt:lpstr>
      <vt:lpstr>Calibri</vt:lpstr>
      <vt:lpstr>Calibri Light</vt:lpstr>
      <vt:lpstr>Montserrat</vt:lpstr>
      <vt:lpstr>Slack-Lato</vt:lpstr>
      <vt:lpstr>Sonsie One</vt:lpstr>
      <vt:lpstr>Office Theme</vt:lpstr>
      <vt:lpstr>1_Office Theme</vt:lpstr>
      <vt:lpstr>2_Office Theme</vt:lpstr>
      <vt:lpstr>3_Office Theme</vt:lpstr>
      <vt:lpstr>5_Office Theme</vt:lpstr>
      <vt:lpstr>4_Office Theme</vt:lpstr>
      <vt:lpstr>Double the Carbs, Double the Fun, Double the Fuel</vt:lpstr>
      <vt:lpstr>Vintage Cars MPG Predictor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2017-07-17T11:45:43Z</dcterms:created>
  <dcterms:modified xsi:type="dcterms:W3CDTF">2021-05-05T02:14:49Z</dcterms:modified>
</cp:coreProperties>
</file>